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57" r:id="rId4"/>
    <p:sldId id="267" r:id="rId5"/>
    <p:sldId id="268" r:id="rId6"/>
    <p:sldId id="269" r:id="rId7"/>
    <p:sldId id="270" r:id="rId8"/>
    <p:sldId id="271" r:id="rId9"/>
    <p:sldId id="275" r:id="rId10"/>
    <p:sldId id="278" r:id="rId11"/>
    <p:sldId id="272" r:id="rId12"/>
    <p:sldId id="273" r:id="rId13"/>
    <p:sldId id="274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66" r:id="rId22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64" d="100"/>
          <a:sy n="64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8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22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95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6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8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307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01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79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74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6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0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7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51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08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7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2C0BF-76C3-7CD2-04CA-22D8FA122520}"/>
              </a:ext>
            </a:extLst>
          </p:cNvPr>
          <p:cNvSpPr txBox="1"/>
          <p:nvPr/>
        </p:nvSpPr>
        <p:spPr>
          <a:xfrm>
            <a:off x="3159938" y="3267514"/>
            <a:ext cx="101168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 지키기</a:t>
            </a:r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5DBD9EE-7CF7-ACEF-8AC8-D4F6CC7022BF}"/>
              </a:ext>
            </a:extLst>
          </p:cNvPr>
          <p:cNvSpPr txBox="1"/>
          <p:nvPr/>
        </p:nvSpPr>
        <p:spPr>
          <a:xfrm>
            <a:off x="3251312" y="2436517"/>
            <a:ext cx="4709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모두에게 소중한</a:t>
            </a:r>
            <a:endParaRPr lang="en-US" altLang="ko-KR" sz="4800" dirty="0">
              <a:solidFill>
                <a:schemeClr val="tx1">
                  <a:lumMod val="85000"/>
                  <a:lumOff val="15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CEDECEF-37CF-2347-6BD0-291938D34449}"/>
              </a:ext>
            </a:extLst>
          </p:cNvPr>
          <p:cNvSpPr txBox="1"/>
          <p:nvPr/>
        </p:nvSpPr>
        <p:spPr>
          <a:xfrm>
            <a:off x="13824658" y="9206747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김민혜 강사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133152" y="437784"/>
            <a:ext cx="4737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수집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D5D4CAC-CB50-AACA-0C76-34FECAA1C8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513" y="1321793"/>
            <a:ext cx="11565038" cy="81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46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87382" y="437784"/>
            <a:ext cx="6628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보호의 기본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8" name="그림 7" descr="텍스트, 고양이, 클립아트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3F698CAE-C538-6F38-8C40-71F82E38B5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93" y="1749057"/>
            <a:ext cx="6787586" cy="6787586"/>
          </a:xfrm>
          <a:prstGeom prst="rect">
            <a:avLst/>
          </a:prstGeom>
        </p:spPr>
      </p:pic>
      <p:pic>
        <p:nvPicPr>
          <p:cNvPr id="9" name="그림 8" descr="텍스트, 스크린샷, 원, 만화 영화이(가) 표시된 사진&#10;&#10;자동 생성된 설명">
            <a:extLst>
              <a:ext uri="{FF2B5EF4-FFF2-40B4-BE49-F238E27FC236}">
                <a16:creationId xmlns:a16="http://schemas.microsoft.com/office/drawing/2014/main" xmlns="" id="{0C8591F1-F093-C151-07FB-1F1623158D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074" y="1749057"/>
            <a:ext cx="6787586" cy="67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0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87382" y="437784"/>
            <a:ext cx="6628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보호의 기본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2" name="그림 1" descr="텍스트, 스크린샷, 로고, 디자인이(가) 표시된 사진&#10;&#10;자동 생성된 설명">
            <a:extLst>
              <a:ext uri="{FF2B5EF4-FFF2-40B4-BE49-F238E27FC236}">
                <a16:creationId xmlns:a16="http://schemas.microsoft.com/office/drawing/2014/main" xmlns="" id="{F9EDA934-F062-5A75-0D88-FEB58B947F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935" y="1628800"/>
            <a:ext cx="7141458" cy="7141458"/>
          </a:xfrm>
          <a:prstGeom prst="rect">
            <a:avLst/>
          </a:prstGeom>
        </p:spPr>
      </p:pic>
      <p:pic>
        <p:nvPicPr>
          <p:cNvPr id="3" name="그림 2" descr="텍스트, 고양이, 스크린샷, 만화 영화이(가) 표시된 사진&#10;&#10;자동 생성된 설명">
            <a:extLst>
              <a:ext uri="{FF2B5EF4-FFF2-40B4-BE49-F238E27FC236}">
                <a16:creationId xmlns:a16="http://schemas.microsoft.com/office/drawing/2014/main" xmlns="" id="{0031E0E8-66C2-84CD-DF35-069EE556C4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99" y="1644761"/>
            <a:ext cx="7141458" cy="714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87382" y="437784"/>
            <a:ext cx="66287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보호의 기본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2" name="그림 1" descr="텍스트, 로고, 스크린샷, 그래픽이(가) 표시된 사진&#10;&#10;자동 생성된 설명">
            <a:extLst>
              <a:ext uri="{FF2B5EF4-FFF2-40B4-BE49-F238E27FC236}">
                <a16:creationId xmlns:a16="http://schemas.microsoft.com/office/drawing/2014/main" xmlns="" id="{914A87E0-2150-C4CC-4933-53AEE4198A0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537" y="1251444"/>
            <a:ext cx="7372949" cy="7372949"/>
          </a:xfrm>
          <a:prstGeom prst="rect">
            <a:avLst/>
          </a:prstGeom>
        </p:spPr>
      </p:pic>
      <p:pic>
        <p:nvPicPr>
          <p:cNvPr id="3" name="그림 2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xmlns="" id="{F935EF67-10A9-649E-9733-726BFADC0B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90" y="1201748"/>
            <a:ext cx="7372949" cy="737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469512" y="437784"/>
            <a:ext cx="6064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관리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3750841F-D464-8D74-D63E-4E4A765E3501}"/>
              </a:ext>
            </a:extLst>
          </p:cNvPr>
          <p:cNvGrpSpPr/>
          <p:nvPr/>
        </p:nvGrpSpPr>
        <p:grpSpPr>
          <a:xfrm>
            <a:off x="692150" y="1396632"/>
            <a:ext cx="16360174" cy="7621873"/>
            <a:chOff x="692150" y="1137136"/>
            <a:chExt cx="9261476" cy="5206039"/>
          </a:xfrm>
        </p:grpSpPr>
        <p:sp>
          <p:nvSpPr>
            <p:cNvPr id="43" name="Text Box 5">
              <a:extLst>
                <a:ext uri="{FF2B5EF4-FFF2-40B4-BE49-F238E27FC236}">
                  <a16:creationId xmlns:a16="http://schemas.microsoft.com/office/drawing/2014/main" xmlns="" id="{A2FB11F5-100C-D7C1-DFDE-02135A222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8200" y="1137136"/>
              <a:ext cx="5329238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90000"/>
                </a:lnSpc>
                <a:buFont typeface="Wingdings" panose="05000000000000000000" pitchFamily="2" charset="2"/>
                <a:buNone/>
              </a:pPr>
              <a:r>
                <a:rPr lang="ko-KR" altLang="en-US" sz="3200" dirty="0">
                  <a:latin typeface="+mn-ea"/>
                  <a:ea typeface="+mn-ea"/>
                </a:rPr>
                <a:t>    개인정보의 이용 및 제공</a:t>
              </a:r>
            </a:p>
          </p:txBody>
        </p:sp>
        <p:sp>
          <p:nvSpPr>
            <p:cNvPr id="44" name="Text Box 10">
              <a:extLst>
                <a:ext uri="{FF2B5EF4-FFF2-40B4-BE49-F238E27FC236}">
                  <a16:creationId xmlns:a16="http://schemas.microsoft.com/office/drawing/2014/main" xmlns="" id="{E49BCAFF-642A-4DBD-0C5D-C9BAB8048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81063" y="2721461"/>
              <a:ext cx="5689600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90000"/>
                </a:lnSpc>
                <a:buFont typeface="Wingdings" panose="05000000000000000000" pitchFamily="2" charset="2"/>
                <a:buNone/>
              </a:pPr>
              <a:r>
                <a:rPr lang="ko-KR" altLang="en-US" sz="3200">
                  <a:latin typeface="+mn-ea"/>
                  <a:ea typeface="+mn-ea"/>
                </a:rPr>
                <a:t>    </a:t>
              </a:r>
              <a:r>
                <a:rPr lang="ko-KR" altLang="ko-KR" sz="3200">
                  <a:latin typeface="+mn-ea"/>
                  <a:ea typeface="+mn-ea"/>
                </a:rPr>
                <a:t>개인 정보 취급자의 비밀유지 의무</a:t>
              </a:r>
              <a:endParaRPr lang="ko-KR" altLang="en-US" sz="3200">
                <a:latin typeface="+mn-ea"/>
                <a:ea typeface="+mn-ea"/>
              </a:endParaRPr>
            </a:p>
          </p:txBody>
        </p:sp>
        <p:sp>
          <p:nvSpPr>
            <p:cNvPr id="45" name="Text Box 13">
              <a:extLst>
                <a:ext uri="{FF2B5EF4-FFF2-40B4-BE49-F238E27FC236}">
                  <a16:creationId xmlns:a16="http://schemas.microsoft.com/office/drawing/2014/main" xmlns="" id="{26E6614E-8FC1-CFD3-C697-297A9A4CE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5025" y="4254986"/>
              <a:ext cx="5689600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90000"/>
                </a:lnSpc>
                <a:buFont typeface="Wingdings" panose="05000000000000000000" pitchFamily="2" charset="2"/>
                <a:buNone/>
              </a:pPr>
              <a:r>
                <a:rPr lang="ko-KR" altLang="en-US" sz="3200">
                  <a:latin typeface="+mn-ea"/>
                  <a:ea typeface="+mn-ea"/>
                </a:rPr>
                <a:t>    주요법률</a:t>
              </a:r>
            </a:p>
          </p:txBody>
        </p:sp>
        <p:pic>
          <p:nvPicPr>
            <p:cNvPr id="46" name="그림 9" descr="CA0050_3.emf">
              <a:extLst>
                <a:ext uri="{FF2B5EF4-FFF2-40B4-BE49-F238E27FC236}">
                  <a16:creationId xmlns:a16="http://schemas.microsoft.com/office/drawing/2014/main" xmlns="" id="{27D0E23E-5B17-D5E4-8DAD-482C41EA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9" y="1402250"/>
              <a:ext cx="179387" cy="1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그림 10" descr="CA0050_3.emf">
              <a:extLst>
                <a:ext uri="{FF2B5EF4-FFF2-40B4-BE49-F238E27FC236}">
                  <a16:creationId xmlns:a16="http://schemas.microsoft.com/office/drawing/2014/main" xmlns="" id="{2FD5DB59-A3D9-3556-BAD5-0C48BF025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9" y="2984987"/>
              <a:ext cx="179387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그림 11" descr="CA0050_3.emf">
              <a:extLst>
                <a:ext uri="{FF2B5EF4-FFF2-40B4-BE49-F238E27FC236}">
                  <a16:creationId xmlns:a16="http://schemas.microsoft.com/office/drawing/2014/main" xmlns="" id="{9826E627-81AE-7FB9-BF1F-3EEBE4A4D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9" y="4512161"/>
              <a:ext cx="179387" cy="179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 Box 8">
              <a:extLst>
                <a:ext uri="{FF2B5EF4-FFF2-40B4-BE49-F238E27FC236}">
                  <a16:creationId xmlns:a16="http://schemas.microsoft.com/office/drawing/2014/main" xmlns="" id="{808FBA04-3F3D-812B-4274-C453701E21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139" y="1708636"/>
              <a:ext cx="8099425" cy="94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개인정보의 목적 외 이용 </a:t>
              </a:r>
              <a:r>
                <a:rPr lang="en-US" altLang="ko-KR" sz="2400" b="1">
                  <a:latin typeface="+mn-ea"/>
                  <a:ea typeface="+mn-ea"/>
                  <a:cs typeface="Tahoma" panose="020B0604030504040204" pitchFamily="34" charset="0"/>
                </a:rPr>
                <a:t>/ </a:t>
              </a: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제</a:t>
              </a:r>
              <a:r>
                <a:rPr lang="ko-KR" altLang="en-US" sz="2400"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en-US" altLang="ko-KR" sz="2400">
                  <a:latin typeface="+mn-ea"/>
                  <a:ea typeface="+mn-ea"/>
                  <a:cs typeface="Tahoma" panose="020B0604030504040204" pitchFamily="34" charset="0"/>
                </a:rPr>
                <a:t>3</a:t>
              </a: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자 제공금지</a:t>
              </a:r>
              <a:endParaRPr lang="en-US" altLang="ko-KR" sz="2400" b="1">
                <a:latin typeface="+mn-ea"/>
                <a:ea typeface="+mn-ea"/>
                <a:cs typeface="Tahoma" panose="020B0604030504040204" pitchFamily="34" charset="0"/>
              </a:endParaRP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개인정보 수집 시 이용자에게 고지하거나 이용약관에 명시한 범위를 넘어 </a:t>
              </a:r>
              <a:endParaRPr lang="en-US" altLang="ko-KR" sz="2400" b="1">
                <a:latin typeface="+mn-ea"/>
                <a:ea typeface="+mn-ea"/>
                <a:cs typeface="Tahoma" panose="020B0604030504040204" pitchFamily="34" charset="0"/>
              </a:endParaRP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이용자의 개인정보를 이용하거나 제 </a:t>
              </a:r>
              <a:r>
                <a:rPr lang="en-US" altLang="ko-KR" sz="2400">
                  <a:latin typeface="+mn-ea"/>
                  <a:ea typeface="+mn-ea"/>
                  <a:cs typeface="Tahoma" panose="020B0604030504040204" pitchFamily="34" charset="0"/>
                </a:rPr>
                <a:t>3</a:t>
              </a: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자에게 제공금지</a:t>
              </a:r>
            </a:p>
          </p:txBody>
        </p:sp>
        <p:pic>
          <p:nvPicPr>
            <p:cNvPr id="50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50CCBE18-74FE-E6BF-FCC3-7585337097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1851511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0BE4735E-CD1D-6CAE-0D46-DE469CEC6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2142024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 Box 11">
              <a:extLst>
                <a:ext uri="{FF2B5EF4-FFF2-40B4-BE49-F238E27FC236}">
                  <a16:creationId xmlns:a16="http://schemas.microsoft.com/office/drawing/2014/main" xmlns="" id="{E869CAF5-4ADF-A135-E0D5-588311A5DB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5889" y="3281850"/>
              <a:ext cx="8567737" cy="941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이용자의 개인정보를 취급하거나 취급하였던 자는 직무상 알게 된 </a:t>
              </a:r>
              <a:endParaRPr lang="en-US" altLang="ko-KR" sz="2400" b="1">
                <a:latin typeface="+mn-ea"/>
                <a:ea typeface="+mn-ea"/>
                <a:cs typeface="Tahoma" panose="020B0604030504040204" pitchFamily="34" charset="0"/>
              </a:endParaRP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개인정보를 훼손</a:t>
              </a:r>
              <a:r>
                <a:rPr lang="en-US" altLang="ko-KR" sz="2400" b="1"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침해 또는 누설행위 금지</a:t>
              </a:r>
              <a:endParaRPr lang="en-US" altLang="ko-KR" sz="2400" b="1">
                <a:latin typeface="+mn-ea"/>
                <a:ea typeface="+mn-ea"/>
                <a:cs typeface="Tahoma" panose="020B0604030504040204" pitchFamily="34" charset="0"/>
              </a:endParaRP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개인정보 취급자에는 과거 취급자</a:t>
              </a:r>
              <a:r>
                <a:rPr lang="en-US" altLang="ko-KR" sz="2400" b="1"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2400" b="1">
                  <a:latin typeface="+mn-ea"/>
                  <a:ea typeface="+mn-ea"/>
                  <a:cs typeface="Tahoma" panose="020B0604030504040204" pitchFamily="34" charset="0"/>
                </a:rPr>
                <a:t>개인정보 처리 업무를 위탁 받은 자도 포함</a:t>
              </a:r>
            </a:p>
          </p:txBody>
        </p:sp>
        <p:pic>
          <p:nvPicPr>
            <p:cNvPr id="53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B382362E-710B-A01B-F646-1409C71CA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3407261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906FF8CD-90CE-FBFF-F946-104C45FFD8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3999399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Rectangle 16">
              <a:extLst>
                <a:ext uri="{FF2B5EF4-FFF2-40B4-BE49-F238E27FC236}">
                  <a16:creationId xmlns:a16="http://schemas.microsoft.com/office/drawing/2014/main" xmlns="" id="{071B2847-3175-E76C-BC62-93FC479B1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638" y="4796324"/>
              <a:ext cx="6678612" cy="1546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 dirty="0">
                  <a:latin typeface="+mn-ea"/>
                  <a:ea typeface="+mn-ea"/>
                  <a:cs typeface="Tahoma" panose="020B0604030504040204" pitchFamily="34" charset="0"/>
                </a:rPr>
                <a:t>정보통신망이용촉진 및 정보보호 등에 관한 법률</a:t>
              </a: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 dirty="0">
                  <a:latin typeface="+mn-ea"/>
                  <a:ea typeface="+mn-ea"/>
                  <a:cs typeface="Tahoma" panose="020B0604030504040204" pitchFamily="34" charset="0"/>
                </a:rPr>
                <a:t>통신비밀보호법</a:t>
              </a: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 dirty="0">
                  <a:latin typeface="+mn-ea"/>
                  <a:ea typeface="+mn-ea"/>
                  <a:cs typeface="Tahoma" panose="020B0604030504040204" pitchFamily="34" charset="0"/>
                </a:rPr>
                <a:t>전자거래기본법</a:t>
              </a: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 dirty="0">
                  <a:latin typeface="+mn-ea"/>
                  <a:ea typeface="+mn-ea"/>
                  <a:cs typeface="Tahoma" panose="020B0604030504040204" pitchFamily="34" charset="0"/>
                </a:rPr>
                <a:t>전자상거래 등에서의 소비자보호에 관한 법률</a:t>
              </a:r>
            </a:p>
            <a:p>
              <a:pPr eaLnBrk="1" hangingPunct="1">
                <a:lnSpc>
                  <a:spcPct val="120000"/>
                </a:lnSpc>
                <a:buFontTx/>
                <a:buNone/>
              </a:pPr>
              <a:r>
                <a:rPr lang="ko-KR" altLang="en-US" sz="2400" b="1" dirty="0">
                  <a:latin typeface="+mn-ea"/>
                  <a:ea typeface="+mn-ea"/>
                  <a:cs typeface="Tahoma" panose="020B0604030504040204" pitchFamily="34" charset="0"/>
                </a:rPr>
                <a:t>약관의 규제에 관한 법률 등</a:t>
              </a:r>
              <a:endParaRPr lang="en-US" altLang="ko-KR" sz="2400" b="1" dirty="0"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pic>
          <p:nvPicPr>
            <p:cNvPr id="56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9217CF31-BC43-EBFD-AF63-0ACD64F98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4912211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6391D475-A7FC-6216-03BC-332F4D290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5213836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E012274E-600E-FA12-FA36-0A993EBC0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5504349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4E3D36BC-3275-4D6A-CCC7-D23DCA7274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5807561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16" descr="C:\Program Files\Microsoft Office\MEDIA\OFFICE12\Bullets\BD14871_.gif">
              <a:extLst>
                <a:ext uri="{FF2B5EF4-FFF2-40B4-BE49-F238E27FC236}">
                  <a16:creationId xmlns:a16="http://schemas.microsoft.com/office/drawing/2014/main" xmlns="" id="{AC412188-F862-4A89-5F6A-DAF76FF66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6123474"/>
              <a:ext cx="114300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24EF0454-5E92-150C-0811-6B948967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150" y="2721462"/>
              <a:ext cx="8509000" cy="1641475"/>
            </a:xfrm>
            <a:prstGeom prst="rect">
              <a:avLst/>
            </a:prstGeom>
            <a:noFill/>
            <a:ln w="825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buFontTx/>
                <a:buNone/>
              </a:pPr>
              <a:endParaRPr lang="ko-KR" altLang="en-US" sz="6600" b="1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90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469512" y="437784"/>
            <a:ext cx="6064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관리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0A5E3D60-9093-C2C0-12C4-A069A3215DE7}"/>
              </a:ext>
            </a:extLst>
          </p:cNvPr>
          <p:cNvGrpSpPr/>
          <p:nvPr/>
        </p:nvGrpSpPr>
        <p:grpSpPr>
          <a:xfrm>
            <a:off x="809625" y="1298124"/>
            <a:ext cx="16279770" cy="7639378"/>
            <a:chOff x="809625" y="1298124"/>
            <a:chExt cx="8529639" cy="5143500"/>
          </a:xfrm>
        </p:grpSpPr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xmlns="" id="{68FC1250-6D0D-E2CA-C6DC-68C284533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0" y="1504499"/>
              <a:ext cx="5786094" cy="5700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latinLnBrk="0" hangingPunct="1">
                <a:lnSpc>
                  <a:spcPct val="180000"/>
                </a:lnSpc>
                <a:spcBef>
                  <a:spcPct val="20000"/>
                </a:spcBef>
                <a:buClr>
                  <a:srgbClr val="00668A"/>
                </a:buClr>
                <a:buFont typeface="Wingdings" panose="05000000000000000000" pitchFamily="2" charset="2"/>
                <a:buNone/>
              </a:pPr>
              <a:r>
                <a:rPr lang="ko-KR" altLang="en-US" sz="3200">
                  <a:latin typeface="+mn-ea"/>
                  <a:ea typeface="+mn-ea"/>
                </a:rPr>
                <a:t>우리 회사는 사업의 특성상 개인정보를 취급하는 업무 수행</a:t>
              </a:r>
              <a:endParaRPr lang="en-US" altLang="ko-KR" sz="3200">
                <a:latin typeface="+mn-ea"/>
                <a:ea typeface="+mn-ea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54C925E4-2857-1711-C5F2-574085CA36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2441124"/>
              <a:ext cx="5365315" cy="1405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None/>
              </a:pPr>
              <a:r>
                <a:rPr lang="ko-KR" altLang="en-US" sz="3200">
                  <a:latin typeface="+mn-ea"/>
                  <a:ea typeface="+mn-ea"/>
                </a:rPr>
                <a:t>신문</a:t>
              </a:r>
              <a:r>
                <a:rPr lang="en-US" altLang="ko-KR" sz="3200">
                  <a:latin typeface="+mn-ea"/>
                  <a:ea typeface="+mn-ea"/>
                </a:rPr>
                <a:t>/</a:t>
              </a:r>
              <a:r>
                <a:rPr lang="ko-KR" altLang="en-US" sz="3200">
                  <a:latin typeface="+mn-ea"/>
                  <a:ea typeface="+mn-ea"/>
                </a:rPr>
                <a:t>방송 보도를 통한 개인정보유출 사고 사례 대중화</a:t>
              </a:r>
              <a:endParaRPr lang="en-US" altLang="ko-KR" sz="3200">
                <a:latin typeface="+mn-ea"/>
                <a:ea typeface="+mn-ea"/>
              </a:endParaRPr>
            </a:p>
            <a:p>
              <a:pPr eaLnBrk="1" hangingPunct="1">
                <a:lnSpc>
                  <a:spcPct val="150000"/>
                </a:lnSpc>
                <a:buFontTx/>
                <a:buNone/>
              </a:pPr>
              <a:r>
                <a:rPr lang="ko-KR" altLang="en-US" sz="3200">
                  <a:latin typeface="+mn-ea"/>
                  <a:ea typeface="+mn-ea"/>
                </a:rPr>
                <a:t>시민들의  개인정보보안 의식 높아짐</a:t>
              </a:r>
              <a:endParaRPr lang="en-US" altLang="ko-KR" sz="3200">
                <a:latin typeface="+mn-ea"/>
                <a:ea typeface="+mn-ea"/>
              </a:endParaRPr>
            </a:p>
            <a:p>
              <a:pPr eaLnBrk="1" hangingPunct="1">
                <a:lnSpc>
                  <a:spcPct val="200000"/>
                </a:lnSpc>
                <a:buFontTx/>
                <a:buNone/>
              </a:pPr>
              <a:r>
                <a:rPr lang="ko-KR" altLang="en-US">
                  <a:latin typeface="+mn-ea"/>
                  <a:ea typeface="+mn-ea"/>
                </a:rPr>
                <a:t>최근 개인정보 침해로 인해 한국인터넷진흥원에 접수된 상담과 피해구제신청 건수 급증</a:t>
              </a:r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xmlns="" id="{5D3D1869-5C16-6728-D759-4C7C9DEEF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251" y="4281037"/>
              <a:ext cx="8101013" cy="2160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ko-KR" altLang="en-US" sz="3200" dirty="0">
                  <a:latin typeface="+mn-ea"/>
                  <a:ea typeface="+mn-ea"/>
                </a:rPr>
                <a:t>개인정보유출 사고 발생시 개인의 손해에 대해서도 </a:t>
              </a:r>
            </a:p>
            <a:p>
              <a:pPr eaLnBrk="1" hangingPunct="1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ko-KR" altLang="en-US" sz="3200" dirty="0">
                  <a:latin typeface="+mn-ea"/>
                  <a:ea typeface="+mn-ea"/>
                </a:rPr>
                <a:t>개인 및 고객사에 배상을 해야 하며</a:t>
              </a:r>
              <a:r>
                <a:rPr lang="en-US" altLang="ko-KR" sz="3200" dirty="0">
                  <a:latin typeface="+mn-ea"/>
                  <a:ea typeface="+mn-ea"/>
                </a:rPr>
                <a:t>, </a:t>
              </a:r>
              <a:r>
                <a:rPr lang="ko-KR" altLang="en-US" sz="3200" dirty="0">
                  <a:latin typeface="+mn-ea"/>
                  <a:ea typeface="+mn-ea"/>
                </a:rPr>
                <a:t>경우에 따라서는 </a:t>
              </a:r>
            </a:p>
            <a:p>
              <a:pPr eaLnBrk="1" hangingPunct="1">
                <a:lnSpc>
                  <a:spcPct val="150000"/>
                </a:lnSpc>
                <a:buFont typeface="Wingdings" panose="05000000000000000000" pitchFamily="2" charset="2"/>
                <a:buNone/>
              </a:pPr>
              <a:r>
                <a:rPr lang="ko-KR" altLang="en-US" sz="3200" b="1" dirty="0" err="1">
                  <a:solidFill>
                    <a:srgbClr val="FF0000"/>
                  </a:solidFill>
                  <a:latin typeface="+mn-ea"/>
                  <a:ea typeface="+mn-ea"/>
                </a:rPr>
                <a:t>개인과</a:t>
              </a:r>
              <a:r>
                <a:rPr lang="ko-KR" altLang="en-US" sz="3200" b="1" dirty="0">
                  <a:solidFill>
                    <a:srgbClr val="FF0000"/>
                  </a:solidFill>
                  <a:latin typeface="+mn-ea"/>
                  <a:ea typeface="+mn-ea"/>
                </a:rPr>
                <a:t> 회사</a:t>
              </a:r>
              <a:r>
                <a:rPr lang="ko-KR" altLang="en-US" sz="3200" dirty="0">
                  <a:latin typeface="+mn-ea"/>
                  <a:ea typeface="+mn-ea"/>
                </a:rPr>
                <a:t> 모두 </a:t>
              </a:r>
              <a:r>
                <a:rPr lang="ko-KR" altLang="en-US" sz="3200" b="1" dirty="0">
                  <a:solidFill>
                    <a:srgbClr val="FF0000"/>
                  </a:solidFill>
                  <a:latin typeface="+mn-ea"/>
                  <a:ea typeface="+mn-ea"/>
                </a:rPr>
                <a:t>형사 처벌</a:t>
              </a: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xmlns="" id="{9BAAB9AB-E131-905A-ECD1-A9217DBF3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625" y="1298124"/>
              <a:ext cx="8286750" cy="4714875"/>
            </a:xfrm>
            <a:prstGeom prst="rect">
              <a:avLst/>
            </a:prstGeom>
            <a:noFill/>
            <a:ln w="28575">
              <a:solidFill>
                <a:srgbClr val="0066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kumimoji="1" sz="2000">
                  <a:solidFill>
                    <a:schemeClr val="tx1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defRPr>
              </a:lvl9pPr>
            </a:lstStyle>
            <a:p>
              <a:pPr eaLnBrk="1" hangingPunct="1"/>
              <a:endParaRPr lang="ko-KR" altLang="en-US" sz="3200">
                <a:latin typeface="+mn-ea"/>
                <a:ea typeface="+mn-ea"/>
              </a:endParaRPr>
            </a:p>
          </p:txBody>
        </p:sp>
        <p:pic>
          <p:nvPicPr>
            <p:cNvPr id="17" name="그림 9" descr="CA0050_3.emf">
              <a:extLst>
                <a:ext uri="{FF2B5EF4-FFF2-40B4-BE49-F238E27FC236}">
                  <a16:creationId xmlns:a16="http://schemas.microsoft.com/office/drawing/2014/main" xmlns="" id="{27D66800-35FD-04D4-839E-A850C5A42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9" y="1761673"/>
              <a:ext cx="179387" cy="179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그림 10" descr="CA0050_3.emf">
              <a:extLst>
                <a:ext uri="{FF2B5EF4-FFF2-40B4-BE49-F238E27FC236}">
                  <a16:creationId xmlns:a16="http://schemas.microsoft.com/office/drawing/2014/main" xmlns="" id="{DDAB5D4B-33AA-8C62-E5DD-3AF5B26D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9" y="2637973"/>
              <a:ext cx="179387" cy="179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그림 11" descr="CA0050_3.emf">
              <a:extLst>
                <a:ext uri="{FF2B5EF4-FFF2-40B4-BE49-F238E27FC236}">
                  <a16:creationId xmlns:a16="http://schemas.microsoft.com/office/drawing/2014/main" xmlns="" id="{341C05F6-1F90-3FC5-7456-78FB691BC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939" y="4420737"/>
              <a:ext cx="179387" cy="1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320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469512" y="437784"/>
            <a:ext cx="6064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관리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F2C2E487-36CB-40F7-537E-6E74DF4AB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8618" y="2472958"/>
            <a:ext cx="14800766" cy="6464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HY헤드라인M" pitchFamily="18" charset="-127"/>
                <a:cs typeface="Tahoma" pitchFamily="34" charset="0"/>
              </a:rPr>
              <a:t>  형사상 책임</a:t>
            </a:r>
            <a:r>
              <a:rPr lang="ko-KR" altLang="en-US" sz="3200" dirty="0">
                <a:latin typeface="Tahoma" pitchFamily="34" charset="0"/>
                <a:ea typeface="HY헤드라인M" pitchFamily="18" charset="-127"/>
                <a:cs typeface="Tahoma" pitchFamily="34" charset="0"/>
              </a:rPr>
              <a:t> </a:t>
            </a:r>
          </a:p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</a:t>
            </a:r>
            <a:r>
              <a:rPr lang="en-US" altLang="ko-KR" sz="2400" dirty="0">
                <a:latin typeface="Tahoma" pitchFamily="34" charset="0"/>
                <a:ea typeface="굴림" pitchFamily="50" charset="-127"/>
                <a:cs typeface="Tahoma" pitchFamily="34" charset="0"/>
              </a:rPr>
              <a:t>5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년 이하의 징역 또는 </a:t>
            </a:r>
            <a:r>
              <a:rPr lang="en-US" altLang="ko-KR" sz="2400" dirty="0">
                <a:solidFill>
                  <a:srgbClr val="0000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5</a:t>
            </a:r>
            <a:r>
              <a:rPr lang="ko-KR" altLang="en-US" sz="2400" b="1" dirty="0">
                <a:solidFill>
                  <a:srgbClr val="0000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천 만원 이하의 벌금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(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정보통신망 법 </a:t>
            </a:r>
            <a:r>
              <a:rPr lang="en-US" altLang="ko-KR" sz="2400" dirty="0">
                <a:latin typeface="Tahoma" pitchFamily="34" charset="0"/>
                <a:ea typeface="굴림" pitchFamily="50" charset="-127"/>
                <a:cs typeface="Tahoma" pitchFamily="34" charset="0"/>
              </a:rPr>
              <a:t>24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조 위반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)</a:t>
            </a:r>
          </a:p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고의적인 개인정보 부정사용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, 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매매 등은 업무상 배임 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(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형법 제</a:t>
            </a:r>
            <a:r>
              <a:rPr lang="en-US" altLang="ko-KR" sz="2400" dirty="0">
                <a:latin typeface="Tahoma" pitchFamily="34" charset="0"/>
                <a:ea typeface="굴림" pitchFamily="50" charset="-127"/>
                <a:cs typeface="Tahoma" pitchFamily="34" charset="0"/>
              </a:rPr>
              <a:t>356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조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)</a:t>
            </a:r>
          </a:p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HY헤드라인M" pitchFamily="18" charset="-127"/>
                <a:cs typeface="Tahoma" pitchFamily="34" charset="0"/>
              </a:rPr>
              <a:t>  민사상 책임</a:t>
            </a:r>
            <a:r>
              <a:rPr lang="ko-KR" altLang="en-US" sz="3200" dirty="0">
                <a:solidFill>
                  <a:srgbClr val="FF000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</a:t>
            </a:r>
          </a:p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피해자인 정보 주체나 계약 상대인 </a:t>
            </a:r>
            <a:r>
              <a:rPr lang="ko-KR" altLang="en-US" sz="2400" b="1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고객사로부터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endParaRPr lang="en-US" altLang="ko-KR" sz="2400" b="1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342900" indent="-342900" latinLnBrk="0">
              <a:spcBef>
                <a:spcPct val="20000"/>
              </a:spcBef>
              <a:buClr>
                <a:srgbClr val="00668A"/>
              </a:buClr>
              <a:defRPr/>
            </a:pP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해당 </a:t>
            </a:r>
            <a:r>
              <a:rPr lang="ko-KR" altLang="en-US" sz="2400" b="1" dirty="0">
                <a:solidFill>
                  <a:srgbClr val="0000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불법행위에 대한 손해배상</a:t>
            </a:r>
          </a:p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HY헤드라인M" pitchFamily="18" charset="-127"/>
                <a:cs typeface="Tahoma" pitchFamily="34" charset="0"/>
              </a:rPr>
              <a:t>  사내에서의 책임</a:t>
            </a:r>
            <a:r>
              <a:rPr lang="ko-KR" altLang="en-US" sz="3200" dirty="0">
                <a:solidFill>
                  <a:srgbClr val="FF0000"/>
                </a:solidFill>
                <a:latin typeface="Tahoma" pitchFamily="34" charset="0"/>
                <a:ea typeface="HY헤드라인M" pitchFamily="18" charset="-127"/>
                <a:cs typeface="Tahoma" pitchFamily="34" charset="0"/>
              </a:rPr>
              <a:t> </a:t>
            </a:r>
          </a:p>
          <a:p>
            <a:pPr marL="342900" indent="-342900" latinLnBrk="0">
              <a:lnSpc>
                <a:spcPct val="150000"/>
              </a:lnSpc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20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  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사규에 의한 징계 및 회사의 손해에 대해 </a:t>
            </a:r>
            <a:r>
              <a:rPr lang="ko-KR" altLang="en-US" sz="2400" b="1" dirty="0">
                <a:solidFill>
                  <a:srgbClr val="0000F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t>전부 또는 일부 배상책임</a:t>
            </a:r>
          </a:p>
          <a:p>
            <a:pPr marL="342900" indent="-342900" latinLnBrk="0">
              <a:spcBef>
                <a:spcPct val="20000"/>
              </a:spcBef>
              <a:buClr>
                <a:srgbClr val="00668A"/>
              </a:buClr>
              <a:defRPr/>
            </a:pP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: 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고객정보의 훼손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,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침해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,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누설로 인한 클레임 등으로 해를 끼친 경우</a:t>
            </a:r>
            <a:endParaRPr lang="en-US" altLang="ko-KR" sz="2400" b="1" dirty="0">
              <a:latin typeface="Tahoma" pitchFamily="34" charset="0"/>
              <a:ea typeface="굴림" pitchFamily="50" charset="-127"/>
              <a:cs typeface="Tahoma" pitchFamily="34" charset="0"/>
            </a:endParaRPr>
          </a:p>
          <a:p>
            <a:pPr marL="342900" indent="-342900" latinLnBrk="0">
              <a:spcBef>
                <a:spcPct val="20000"/>
              </a:spcBef>
              <a:buClr>
                <a:srgbClr val="00668A"/>
              </a:buClr>
              <a:defRPr/>
            </a:pP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          </a:t>
            </a:r>
            <a:r>
              <a:rPr lang="ko-KR" altLang="en-US" sz="2400" b="1" dirty="0" err="1">
                <a:latin typeface="Tahoma" pitchFamily="34" charset="0"/>
                <a:ea typeface="굴림" pitchFamily="50" charset="-127"/>
                <a:cs typeface="Tahoma" pitchFamily="34" charset="0"/>
              </a:rPr>
              <a:t>감급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,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정직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,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권고사직</a:t>
            </a:r>
            <a:r>
              <a:rPr lang="en-US" altLang="ko-KR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,</a:t>
            </a:r>
            <a:r>
              <a:rPr lang="ko-KR" altLang="en-US" sz="2400" b="1" dirty="0">
                <a:latin typeface="Tahoma" pitchFamily="34" charset="0"/>
                <a:ea typeface="굴림" pitchFamily="50" charset="-127"/>
                <a:cs typeface="Tahoma" pitchFamily="34" charset="0"/>
              </a:rPr>
              <a:t>징계해고의 사유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xmlns="" id="{34CB54FF-B645-1E52-26EA-D012E10F5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8515" y="1666697"/>
            <a:ext cx="4655480" cy="52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FontTx/>
              <a:buNone/>
              <a:defRPr/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  <a:cs typeface="Tahoma" pitchFamily="34" charset="0"/>
              </a:rPr>
              <a:t>사고 발생 시 책임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66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469512" y="437784"/>
            <a:ext cx="6064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관리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4BEF9E-686E-CF68-0892-ACB90250DEF8}"/>
              </a:ext>
            </a:extLst>
          </p:cNvPr>
          <p:cNvSpPr txBox="1"/>
          <p:nvPr/>
        </p:nvSpPr>
        <p:spPr>
          <a:xfrm>
            <a:off x="3493586" y="2958423"/>
            <a:ext cx="940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타인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학생 등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의 핸드폰 번호를 알려주는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A66BD8-81E1-F1F5-630E-27F96C4EB5EC}"/>
              </a:ext>
            </a:extLst>
          </p:cNvPr>
          <p:cNvSpPr txBox="1"/>
          <p:nvPr/>
        </p:nvSpPr>
        <p:spPr>
          <a:xfrm>
            <a:off x="3492103" y="3814250"/>
            <a:ext cx="1025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명함을 보이는 곳에 노출하는 경우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명함을 관리하면 개인정보처리장에 해당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A91C28B-F670-794C-17D0-D436BFB6A7A9}"/>
              </a:ext>
            </a:extLst>
          </p:cNvPr>
          <p:cNvSpPr txBox="1"/>
          <p:nvPr/>
        </p:nvSpPr>
        <p:spPr>
          <a:xfrm>
            <a:off x="3492103" y="5007905"/>
            <a:ext cx="8619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전화 메모를 보이는 곳에 놓는 경우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(ex: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모니터에 붙여 놓는 경우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EB18A6-9A62-17C7-2CAB-20D23FC8940E}"/>
              </a:ext>
            </a:extLst>
          </p:cNvPr>
          <p:cNvSpPr txBox="1"/>
          <p:nvPr/>
        </p:nvSpPr>
        <p:spPr>
          <a:xfrm>
            <a:off x="3497530" y="6184713"/>
            <a:ext cx="1091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엘리베이터 등 공공장소에 대화 내용에서 노출 </a:t>
            </a:r>
          </a:p>
        </p:txBody>
      </p:sp>
    </p:spTree>
    <p:extLst>
      <p:ext uri="{BB962C8B-B14F-4D97-AF65-F5344CB8AC3E}">
        <p14:creationId xmlns:p14="http://schemas.microsoft.com/office/powerpoint/2010/main" val="274279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469512" y="437784"/>
            <a:ext cx="6064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관리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74BEF9E-686E-CF68-0892-ACB90250DEF8}"/>
              </a:ext>
            </a:extLst>
          </p:cNvPr>
          <p:cNvSpPr txBox="1"/>
          <p:nvPr/>
        </p:nvSpPr>
        <p:spPr>
          <a:xfrm>
            <a:off x="3493586" y="2958423"/>
            <a:ext cx="9406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타인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학생 등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의 핸드폰 번호를 알려주는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A66BD8-81E1-F1F5-630E-27F96C4EB5EC}"/>
              </a:ext>
            </a:extLst>
          </p:cNvPr>
          <p:cNvSpPr txBox="1"/>
          <p:nvPr/>
        </p:nvSpPr>
        <p:spPr>
          <a:xfrm>
            <a:off x="3492103" y="3814250"/>
            <a:ext cx="10254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2.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명함을 보이는 곳에 노출하는 경우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</a:b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명함을 관리하면 개인정보처리장에 해당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A91C28B-F670-794C-17D0-D436BFB6A7A9}"/>
              </a:ext>
            </a:extLst>
          </p:cNvPr>
          <p:cNvSpPr txBox="1"/>
          <p:nvPr/>
        </p:nvSpPr>
        <p:spPr>
          <a:xfrm>
            <a:off x="3492103" y="5007905"/>
            <a:ext cx="86199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3.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전화 메모를 보이는 곳에 놓는 경우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(ex: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모니터에 붙여 놓는 경우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EB18A6-9A62-17C7-2CAB-20D23FC8940E}"/>
              </a:ext>
            </a:extLst>
          </p:cNvPr>
          <p:cNvSpPr txBox="1"/>
          <p:nvPr/>
        </p:nvSpPr>
        <p:spPr>
          <a:xfrm>
            <a:off x="3497530" y="6184713"/>
            <a:ext cx="1091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4.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엘리베이터 등 공공장소에 대화 내용에서 노출 </a:t>
            </a:r>
          </a:p>
        </p:txBody>
      </p:sp>
    </p:spTree>
    <p:extLst>
      <p:ext uri="{BB962C8B-B14F-4D97-AF65-F5344CB8AC3E}">
        <p14:creationId xmlns:p14="http://schemas.microsoft.com/office/powerpoint/2010/main" val="4781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637924" y="437784"/>
            <a:ext cx="5727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OX]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3BFA0DA8-455C-3B5F-E794-50180CBAA3AD}"/>
              </a:ext>
            </a:extLst>
          </p:cNvPr>
          <p:cNvSpPr>
            <a:spLocks noGrp="1"/>
          </p:cNvSpPr>
          <p:nvPr/>
        </p:nvSpPr>
        <p:spPr>
          <a:xfrm>
            <a:off x="2999618" y="1736840"/>
            <a:ext cx="10210079" cy="158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1944BAAE-D8F3-99A5-1A36-F1FE36473101}"/>
              </a:ext>
            </a:extLst>
          </p:cNvPr>
          <p:cNvSpPr>
            <a:spLocks noGrp="1"/>
          </p:cNvSpPr>
          <p:nvPr/>
        </p:nvSpPr>
        <p:spPr>
          <a:xfrm>
            <a:off x="2999618" y="3197340"/>
            <a:ext cx="10210079" cy="519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48F35C46-99B8-4CD8-4D20-ADC173EC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8582" y="1531128"/>
            <a:ext cx="11837773" cy="802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4BA4011-A068-0C64-3376-1E1984DA7CB0}"/>
              </a:ext>
            </a:extLst>
          </p:cNvPr>
          <p:cNvSpPr txBox="1"/>
          <p:nvPr/>
        </p:nvSpPr>
        <p:spPr>
          <a:xfrm>
            <a:off x="2665461" y="4767827"/>
            <a:ext cx="10878391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077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ED6DF09-702F-01DD-2754-2F96140CDBF9}"/>
              </a:ext>
            </a:extLst>
          </p:cNvPr>
          <p:cNvGrpSpPr/>
          <p:nvPr/>
        </p:nvGrpSpPr>
        <p:grpSpPr>
          <a:xfrm>
            <a:off x="2390331" y="1583994"/>
            <a:ext cx="12989342" cy="8291844"/>
            <a:chOff x="421509" y="709470"/>
            <a:chExt cx="9205621" cy="5876478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xmlns="" id="{D77006BD-E8F2-CC41-C0FB-CD735E820F64}"/>
                </a:ext>
              </a:extLst>
            </p:cNvPr>
            <p:cNvCxnSpPr/>
            <p:nvPr/>
          </p:nvCxnSpPr>
          <p:spPr>
            <a:xfrm>
              <a:off x="6732240" y="1430778"/>
              <a:ext cx="1268760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4E8AC3E4-EAF1-D4D1-87C5-678EC1977642}"/>
                </a:ext>
              </a:extLst>
            </p:cNvPr>
            <p:cNvSpPr txBox="1"/>
            <p:nvPr/>
          </p:nvSpPr>
          <p:spPr>
            <a:xfrm>
              <a:off x="6609635" y="1430778"/>
              <a:ext cx="1514418" cy="32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서울남산체 B" pitchFamily="18" charset="-127"/>
                  <a:ea typeface="세종학당 본문체" panose="020B0503000000000000"/>
                </a:rPr>
                <a:t>교육강사소개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74FC7C03-2226-B128-F94D-3D005EF51395}"/>
                </a:ext>
              </a:extLst>
            </p:cNvPr>
            <p:cNvSpPr/>
            <p:nvPr/>
          </p:nvSpPr>
          <p:spPr>
            <a:xfrm>
              <a:off x="3167844" y="1646802"/>
              <a:ext cx="4833156" cy="2808312"/>
            </a:xfrm>
            <a:prstGeom prst="rect">
              <a:avLst/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서울남산체 B" pitchFamily="18" charset="-127"/>
                <a:ea typeface="서울남산체 B" pitchFamily="18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5261120B-8BDD-A62A-D2B8-0A42A5CE125D}"/>
                </a:ext>
              </a:extLst>
            </p:cNvPr>
            <p:cNvCxnSpPr/>
            <p:nvPr/>
          </p:nvCxnSpPr>
          <p:spPr>
            <a:xfrm>
              <a:off x="4926357" y="2722796"/>
              <a:ext cx="0" cy="1326288"/>
            </a:xfrm>
            <a:prstGeom prst="line">
              <a:avLst/>
            </a:prstGeom>
            <a:ln w="9842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D97DAF32-1818-2281-CA43-B69F17E24012}"/>
                </a:ext>
              </a:extLst>
            </p:cNvPr>
            <p:cNvSpPr txBox="1"/>
            <p:nvPr/>
          </p:nvSpPr>
          <p:spPr>
            <a:xfrm>
              <a:off x="5007369" y="2672836"/>
              <a:ext cx="4619761" cy="1832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교육은 모르는 것을 알게 하는 </a:t>
              </a:r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것이 아니라 아는 것을 하게 </a:t>
              </a:r>
              <a:endPara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하는 것이다</a:t>
              </a:r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  <a:p>
              <a:endPara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r"/>
              <a:r>
                <a:rPr lang="ko-KR" altLang="en-US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김민혜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강사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3C2BD1DC-B502-5D3A-E431-DE10077C2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B5B5B3"/>
                </a:clrFrom>
                <a:clrTo>
                  <a:srgbClr val="B5B5B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0" t="1" r="5792" b="161"/>
            <a:stretch/>
          </p:blipFill>
          <p:spPr>
            <a:xfrm>
              <a:off x="421509" y="709470"/>
              <a:ext cx="3043368" cy="5876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637924" y="437784"/>
            <a:ext cx="5727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올바른 개인정보 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OX]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xmlns="" id="{3BFA0DA8-455C-3B5F-E794-50180CBAA3AD}"/>
              </a:ext>
            </a:extLst>
          </p:cNvPr>
          <p:cNvSpPr>
            <a:spLocks noGrp="1"/>
          </p:cNvSpPr>
          <p:nvPr/>
        </p:nvSpPr>
        <p:spPr>
          <a:xfrm>
            <a:off x="2999618" y="1736840"/>
            <a:ext cx="10210079" cy="15840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xmlns="" id="{1944BAAE-D8F3-99A5-1A36-F1FE36473101}"/>
              </a:ext>
            </a:extLst>
          </p:cNvPr>
          <p:cNvSpPr>
            <a:spLocks noGrp="1"/>
          </p:cNvSpPr>
          <p:nvPr/>
        </p:nvSpPr>
        <p:spPr>
          <a:xfrm>
            <a:off x="2999618" y="3197340"/>
            <a:ext cx="10210079" cy="519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71E7E3E9-D77C-C8F2-BBB2-5BB11DC2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8465" y="1452447"/>
            <a:ext cx="11988079" cy="809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200FFDD-BD76-875B-8760-99CC40CED03C}"/>
              </a:ext>
            </a:extLst>
          </p:cNvPr>
          <p:cNvSpPr txBox="1"/>
          <p:nvPr/>
        </p:nvSpPr>
        <p:spPr>
          <a:xfrm>
            <a:off x="2999618" y="5554497"/>
            <a:ext cx="11016516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11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313640-FC89-3D7E-6635-BF71BD11ADD8}"/>
              </a:ext>
            </a:extLst>
          </p:cNvPr>
          <p:cNvSpPr txBox="1"/>
          <p:nvPr/>
        </p:nvSpPr>
        <p:spPr>
          <a:xfrm>
            <a:off x="5446892" y="4152930"/>
            <a:ext cx="66624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감사합니다</a:t>
            </a:r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855" y="-14953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7FB2487-0FA9-1536-1AE8-435FA410B0DB}"/>
              </a:ext>
            </a:extLst>
          </p:cNvPr>
          <p:cNvSpPr/>
          <p:nvPr/>
        </p:nvSpPr>
        <p:spPr>
          <a:xfrm rot="5400000">
            <a:off x="6805081" y="4850464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6CD91FF-C296-550D-90B6-F62C4F270B85}"/>
              </a:ext>
            </a:extLst>
          </p:cNvPr>
          <p:cNvSpPr txBox="1"/>
          <p:nvPr/>
        </p:nvSpPr>
        <p:spPr>
          <a:xfrm>
            <a:off x="10025721" y="2718524"/>
            <a:ext cx="46586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개인정보의 이해</a:t>
            </a:r>
            <a:endParaRPr lang="en-US" altLang="ko-KR" sz="28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개인정보의 정의와 종류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800" b="1" dirty="0"/>
              <a:t>2. </a:t>
            </a:r>
            <a:r>
              <a:rPr lang="ko-KR" altLang="en-US" sz="2800" b="1" dirty="0"/>
              <a:t>올바른 개인정보 관리</a:t>
            </a:r>
            <a:endParaRPr lang="en-US" altLang="ko-KR" sz="2800" b="1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개인정보 수집하기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개인정보 보관하기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개인정보 관리에 주의할 점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800" b="1" dirty="0"/>
              <a:t>3. </a:t>
            </a:r>
            <a:r>
              <a:rPr lang="ko-KR" altLang="en-US" sz="2800" b="1" dirty="0"/>
              <a:t>퀴즈로 알아보는 개인정보</a:t>
            </a:r>
            <a:endParaRPr lang="en-US" altLang="ko-KR" sz="2800" b="1" dirty="0"/>
          </a:p>
          <a:p>
            <a:r>
              <a:rPr lang="en-US" altLang="ko-KR" sz="2000" dirty="0"/>
              <a:t>- OX</a:t>
            </a:r>
            <a:r>
              <a:rPr lang="ko-KR" altLang="en-US" sz="2000" dirty="0"/>
              <a:t>퀴즈</a:t>
            </a:r>
            <a:endParaRPr lang="en-US" altLang="ko-KR" sz="2000" dirty="0"/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질문 및 답변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972513" y="437784"/>
            <a:ext cx="4737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이해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xmlns="" id="{A922DB40-5227-34C7-291F-B630F1AD6B4F}"/>
              </a:ext>
            </a:extLst>
          </p:cNvPr>
          <p:cNvSpPr txBox="1">
            <a:spLocks/>
          </p:cNvSpPr>
          <p:nvPr/>
        </p:nvSpPr>
        <p:spPr bwMode="auto">
          <a:xfrm>
            <a:off x="5360995" y="2881769"/>
            <a:ext cx="5665330" cy="105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09538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>
              <a:spcBef>
                <a:spcPts val="369"/>
              </a:spcBef>
              <a:buClr>
                <a:schemeClr val="accent1"/>
              </a:buClr>
              <a:buSzPct val="68000"/>
              <a:buNone/>
            </a:pPr>
            <a:r>
              <a:rPr lang="ko-KR" altLang="en-US" sz="6600" b="1" dirty="0">
                <a:latin typeface="+mj-ea"/>
                <a:ea typeface="+mj-ea"/>
              </a:rPr>
              <a:t>개인정보란</a:t>
            </a:r>
            <a:r>
              <a:rPr lang="en-US" altLang="ko-KR" sz="6600" b="1" dirty="0">
                <a:latin typeface="+mj-ea"/>
                <a:ea typeface="+mj-ea"/>
              </a:rPr>
              <a:t>?</a:t>
            </a:r>
            <a:endParaRPr lang="ko-KR" altLang="en-US" sz="6600" b="1" dirty="0">
              <a:latin typeface="+mj-ea"/>
              <a:ea typeface="+mj-ea"/>
            </a:endParaRPr>
          </a:p>
        </p:txBody>
      </p:sp>
      <p:sp>
        <p:nvSpPr>
          <p:cNvPr id="3" name="모서리가 둥근 직사각형 16">
            <a:extLst>
              <a:ext uri="{FF2B5EF4-FFF2-40B4-BE49-F238E27FC236}">
                <a16:creationId xmlns:a16="http://schemas.microsoft.com/office/drawing/2014/main" xmlns="" id="{2143A5BE-A912-0166-8BB7-212B58CE0FAE}"/>
              </a:ext>
            </a:extLst>
          </p:cNvPr>
          <p:cNvSpPr/>
          <p:nvPr/>
        </p:nvSpPr>
        <p:spPr>
          <a:xfrm>
            <a:off x="2240226" y="4138659"/>
            <a:ext cx="13216061" cy="3485460"/>
          </a:xfrm>
          <a:prstGeom prst="roundRect">
            <a:avLst/>
          </a:prstGeom>
          <a:solidFill>
            <a:srgbClr val="E1F4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b="1" dirty="0">
                <a:solidFill>
                  <a:schemeClr val="tx1"/>
                </a:solidFill>
              </a:rPr>
              <a:t>개인의 사적 영역과 관련된</a:t>
            </a:r>
            <a:r>
              <a:rPr lang="en-US" altLang="ko-KR" sz="4400" b="1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4400" b="1" dirty="0">
                <a:solidFill>
                  <a:schemeClr val="tx1"/>
                </a:solidFill>
              </a:rPr>
              <a:t>개인을 식별할 수 있는 일체의 정보</a:t>
            </a:r>
          </a:p>
        </p:txBody>
      </p:sp>
    </p:spTree>
    <p:extLst>
      <p:ext uri="{BB962C8B-B14F-4D97-AF65-F5344CB8AC3E}">
        <p14:creationId xmlns:p14="http://schemas.microsoft.com/office/powerpoint/2010/main" val="214776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972513" y="437784"/>
            <a:ext cx="4737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이해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cxnSp>
        <p:nvCxnSpPr>
          <p:cNvPr id="8" name="연결선: 꺾임 45">
            <a:extLst>
              <a:ext uri="{FF2B5EF4-FFF2-40B4-BE49-F238E27FC236}">
                <a16:creationId xmlns:a16="http://schemas.microsoft.com/office/drawing/2014/main" xmlns="" id="{11E8153D-CC4A-91DC-0801-F2AF8C304567}"/>
              </a:ext>
            </a:extLst>
          </p:cNvPr>
          <p:cNvCxnSpPr>
            <a:cxnSpLocks/>
          </p:cNvCxnSpPr>
          <p:nvPr/>
        </p:nvCxnSpPr>
        <p:spPr>
          <a:xfrm rot="5400000" flipH="1">
            <a:off x="3056362" y="6843427"/>
            <a:ext cx="1867567" cy="678061"/>
          </a:xfrm>
          <a:prstGeom prst="bentConnector3">
            <a:avLst>
              <a:gd name="adj1" fmla="val 100366"/>
            </a:avLst>
          </a:prstGeom>
          <a:ln w="38100">
            <a:solidFill>
              <a:srgbClr val="4D808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30">
            <a:extLst>
              <a:ext uri="{FF2B5EF4-FFF2-40B4-BE49-F238E27FC236}">
                <a16:creationId xmlns:a16="http://schemas.microsoft.com/office/drawing/2014/main" xmlns="" id="{EA518FB9-9198-AD54-B121-E272FA2A134B}"/>
              </a:ext>
            </a:extLst>
          </p:cNvPr>
          <p:cNvCxnSpPr>
            <a:cxnSpLocks/>
          </p:cNvCxnSpPr>
          <p:nvPr/>
        </p:nvCxnSpPr>
        <p:spPr>
          <a:xfrm rot="5400000" flipH="1">
            <a:off x="10560607" y="6609751"/>
            <a:ext cx="1867567" cy="678061"/>
          </a:xfrm>
          <a:prstGeom prst="bentConnector3">
            <a:avLst>
              <a:gd name="adj1" fmla="val 100366"/>
            </a:avLst>
          </a:prstGeom>
          <a:ln w="38100">
            <a:solidFill>
              <a:srgbClr val="3879B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7E315FA5-B6F1-00E7-2940-5370D66D523A}"/>
              </a:ext>
            </a:extLst>
          </p:cNvPr>
          <p:cNvCxnSpPr>
            <a:cxnSpLocks/>
          </p:cNvCxnSpPr>
          <p:nvPr/>
        </p:nvCxnSpPr>
        <p:spPr>
          <a:xfrm flipV="1">
            <a:off x="9145240" y="2381680"/>
            <a:ext cx="2133511" cy="8888"/>
          </a:xfrm>
          <a:prstGeom prst="line">
            <a:avLst/>
          </a:prstGeom>
          <a:ln w="38100">
            <a:solidFill>
              <a:srgbClr val="5382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37DE79B-CB13-713A-3281-AFD0EB63F337}"/>
              </a:ext>
            </a:extLst>
          </p:cNvPr>
          <p:cNvGrpSpPr/>
          <p:nvPr/>
        </p:nvGrpSpPr>
        <p:grpSpPr>
          <a:xfrm>
            <a:off x="5049686" y="2417176"/>
            <a:ext cx="5919060" cy="5919060"/>
            <a:chOff x="2686989" y="1421312"/>
            <a:chExt cx="4360127" cy="4360127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17BACB9A-4B33-E4FA-BDEF-07B100F830B2}"/>
                </a:ext>
              </a:extLst>
            </p:cNvPr>
            <p:cNvGrpSpPr/>
            <p:nvPr/>
          </p:nvGrpSpPr>
          <p:grpSpPr>
            <a:xfrm>
              <a:off x="2686989" y="1421312"/>
              <a:ext cx="4360127" cy="4360127"/>
              <a:chOff x="6646127" y="1460810"/>
              <a:chExt cx="2865863" cy="2865863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74500D17-F642-7467-542D-DAB4527FDFA7}"/>
                  </a:ext>
                </a:extLst>
              </p:cNvPr>
              <p:cNvSpPr/>
              <p:nvPr/>
            </p:nvSpPr>
            <p:spPr>
              <a:xfrm>
                <a:off x="6646127" y="1460810"/>
                <a:ext cx="2865863" cy="2865863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xmlns="" id="{7E32F5F9-B629-8811-4C31-CB85AADA1898}"/>
                  </a:ext>
                </a:extLst>
              </p:cNvPr>
              <p:cNvSpPr/>
              <p:nvPr/>
            </p:nvSpPr>
            <p:spPr>
              <a:xfrm>
                <a:off x="6785960" y="1605776"/>
                <a:ext cx="2575932" cy="25759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4A5A308E-18D8-4634-6A7F-76EBEAD69EEB}"/>
                </a:ext>
              </a:extLst>
            </p:cNvPr>
            <p:cNvSpPr/>
            <p:nvPr/>
          </p:nvSpPr>
          <p:spPr>
            <a:xfrm>
              <a:off x="3651404" y="2381079"/>
              <a:ext cx="2427674" cy="237064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개인정보</a:t>
              </a: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A1801843-29B0-1B33-533A-ED27B21ECE05}"/>
              </a:ext>
            </a:extLst>
          </p:cNvPr>
          <p:cNvSpPr/>
          <p:nvPr/>
        </p:nvSpPr>
        <p:spPr>
          <a:xfrm>
            <a:off x="6886182" y="1296535"/>
            <a:ext cx="2259058" cy="2259059"/>
          </a:xfrm>
          <a:prstGeom prst="ellipse">
            <a:avLst/>
          </a:prstGeom>
          <a:solidFill>
            <a:srgbClr val="538250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살아있는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개인에 </a:t>
            </a:r>
            <a:endParaRPr lang="en-US" altLang="ko-K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대한 정보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6A01F980-493D-5E48-9277-3F580E339F98}"/>
              </a:ext>
            </a:extLst>
          </p:cNvPr>
          <p:cNvSpPr/>
          <p:nvPr/>
        </p:nvSpPr>
        <p:spPr>
          <a:xfrm>
            <a:off x="2771635" y="3755164"/>
            <a:ext cx="3208887" cy="3208887"/>
          </a:xfrm>
          <a:prstGeom prst="ellipse">
            <a:avLst/>
          </a:prstGeom>
          <a:solidFill>
            <a:srgbClr val="4D8085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다른 정보와 결합하여 알아볼 수 있는 정보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B3C71137-1E1A-75E8-6AA7-465769A4805B}"/>
              </a:ext>
            </a:extLst>
          </p:cNvPr>
          <p:cNvSpPr/>
          <p:nvPr/>
        </p:nvSpPr>
        <p:spPr>
          <a:xfrm>
            <a:off x="10121048" y="3554283"/>
            <a:ext cx="3208887" cy="3208887"/>
          </a:xfrm>
          <a:prstGeom prst="ellipse">
            <a:avLst/>
          </a:prstGeom>
          <a:solidFill>
            <a:srgbClr val="3879B2"/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특정 </a:t>
            </a:r>
            <a:r>
              <a:rPr lang="ko-KR" alt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개인을</a:t>
            </a:r>
            <a:endParaRPr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pPr algn="ctr"/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다른 사람과 구별할 수 있는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DC87AB-F1AB-968F-1389-A2A48F2ED7ED}"/>
              </a:ext>
            </a:extLst>
          </p:cNvPr>
          <p:cNvSpPr txBox="1"/>
          <p:nvPr/>
        </p:nvSpPr>
        <p:spPr>
          <a:xfrm>
            <a:off x="11376933" y="2040031"/>
            <a:ext cx="3385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죽은 사람</a:t>
            </a:r>
            <a:r>
              <a:rPr lang="en-US" altLang="ko-KR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단체</a:t>
            </a:r>
            <a:r>
              <a:rPr lang="en-US" altLang="ko-KR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 </a:t>
            </a:r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기업은 </a:t>
            </a:r>
            <a:endParaRPr lang="en-US" altLang="ko-KR" sz="24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적용 안됨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7784B59-32A3-C529-F0DF-4AECA3E7FDD7}"/>
              </a:ext>
            </a:extLst>
          </p:cNvPr>
          <p:cNvSpPr txBox="1"/>
          <p:nvPr/>
        </p:nvSpPr>
        <p:spPr>
          <a:xfrm>
            <a:off x="10712753" y="8067830"/>
            <a:ext cx="3664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다른 사람과 구별된</a:t>
            </a:r>
            <a:endParaRPr lang="en-US" altLang="ko-KR" sz="2400" dirty="0"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특정인을 찾을 수 있는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DE555E32-25B9-80E0-5D7E-974BEE3317C9}"/>
              </a:ext>
            </a:extLst>
          </p:cNvPr>
          <p:cNvSpPr txBox="1"/>
          <p:nvPr/>
        </p:nvSpPr>
        <p:spPr>
          <a:xfrm>
            <a:off x="2281435" y="8243059"/>
            <a:ext cx="526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정보 하나만으로 찾을 수 없어도</a:t>
            </a:r>
            <a:r>
              <a:rPr lang="en-US" altLang="ko-KR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,</a:t>
            </a:r>
          </a:p>
          <a:p>
            <a:r>
              <a:rPr lang="ko-KR" altLang="en-US" sz="2400" dirty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여러 정보를 결합하면 찾을 수 있는 경우</a:t>
            </a:r>
          </a:p>
        </p:txBody>
      </p:sp>
    </p:spTree>
    <p:extLst>
      <p:ext uri="{BB962C8B-B14F-4D97-AF65-F5344CB8AC3E}">
        <p14:creationId xmlns:p14="http://schemas.microsoft.com/office/powerpoint/2010/main" val="5402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972513" y="437784"/>
            <a:ext cx="4737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이해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C0899DB5-F8C4-549B-5A92-3172041DD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139" y="1457110"/>
            <a:ext cx="12307330" cy="7200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33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972513" y="437784"/>
            <a:ext cx="4737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이해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71BBFE30-DB6B-BA19-DC09-659D1CF82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79" y="1386211"/>
            <a:ext cx="12125845" cy="7211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1511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972513" y="437784"/>
            <a:ext cx="4737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이해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838E369-7205-3AD9-C0DB-FA7AB542ED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"/>
          <a:stretch/>
        </p:blipFill>
        <p:spPr>
          <a:xfrm>
            <a:off x="5606284" y="6471794"/>
            <a:ext cx="6342786" cy="16896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EEF225-0C5C-994E-2912-28BA5411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538" y="1817756"/>
            <a:ext cx="12315085" cy="433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8718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133152" y="437784"/>
            <a:ext cx="4737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개인정보의 수집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D912A28-6C54-5E60-C7FA-0D52B59BB3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783"/>
          <a:stretch/>
        </p:blipFill>
        <p:spPr>
          <a:xfrm>
            <a:off x="2461053" y="1774236"/>
            <a:ext cx="12292913" cy="779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3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540</Words>
  <Application>Microsoft Office PowerPoint</Application>
  <PresentationFormat>사용자 지정</PresentationFormat>
  <Paragraphs>138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HY헤드라인M</vt:lpstr>
      <vt:lpstr>굴림</vt:lpstr>
      <vt:lpstr>맑은 고딕</vt:lpstr>
      <vt:lpstr>서울남산체 B</vt:lpstr>
      <vt:lpstr>세종학당 본문체</vt:lpstr>
      <vt:lpstr>세종학당 제목체</vt:lpstr>
      <vt:lpstr>한컴 윤고딕 250</vt:lpstr>
      <vt:lpstr>Arial</vt:lpstr>
      <vt:lpstr>Calibri</vt:lpstr>
      <vt:lpstr>Calibri Light</vt:lpstr>
      <vt:lpstr>Tahoma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ADMIN</cp:lastModifiedBy>
  <cp:revision>32</cp:revision>
  <dcterms:created xsi:type="dcterms:W3CDTF">2024-01-18T05:20:31Z</dcterms:created>
  <dcterms:modified xsi:type="dcterms:W3CDTF">2024-01-27T14:02:08Z</dcterms:modified>
</cp:coreProperties>
</file>